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7"/>
  </p:notesMasterIdLst>
  <p:sldIdLst>
    <p:sldId id="257" r:id="rId2"/>
    <p:sldId id="284" r:id="rId3"/>
    <p:sldId id="259" r:id="rId4"/>
    <p:sldId id="261" r:id="rId5"/>
    <p:sldId id="260" r:id="rId6"/>
    <p:sldId id="291" r:id="rId7"/>
    <p:sldId id="262" r:id="rId8"/>
    <p:sldId id="263" r:id="rId9"/>
    <p:sldId id="281" r:id="rId10"/>
    <p:sldId id="264" r:id="rId11"/>
    <p:sldId id="267" r:id="rId12"/>
    <p:sldId id="285" r:id="rId13"/>
    <p:sldId id="287" r:id="rId14"/>
    <p:sldId id="265" r:id="rId15"/>
    <p:sldId id="292" r:id="rId16"/>
    <p:sldId id="268" r:id="rId17"/>
    <p:sldId id="269" r:id="rId18"/>
    <p:sldId id="270" r:id="rId19"/>
    <p:sldId id="271" r:id="rId20"/>
    <p:sldId id="274" r:id="rId21"/>
    <p:sldId id="275" r:id="rId22"/>
    <p:sldId id="276" r:id="rId23"/>
    <p:sldId id="277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47" autoAdjust="0"/>
    <p:restoredTop sz="94660"/>
  </p:normalViewPr>
  <p:slideViewPr>
    <p:cSldViewPr>
      <p:cViewPr>
        <p:scale>
          <a:sx n="100" d="100"/>
          <a:sy n="100" d="100"/>
        </p:scale>
        <p:origin x="-534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19A2E9D-3ADC-4E08-BE29-E4E2EA7B2158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7FFFE64-646D-4D30-9B75-76695543D1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30F97E-29F0-4891-8037-F9370EAA4D0B}" type="slidenum">
              <a:rPr lang="ru-RU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8A1DF-3D85-4F47-9663-0811EAA85A12}" type="slidenum">
              <a:rPr lang="ru-RU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06481-7321-4231-AE50-B14847DC9A9C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0EE0C-D875-4DAF-B3FF-BCD8486C0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683A-BC4C-4C5B-A9BE-7B3074DA80B0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DAC21-5555-4149-B2D1-E2AA74332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1D67-AECE-492C-9D15-F32744A50B6B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10379-E5BB-4F16-A811-3A103A57C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BBC5C7-A24F-4AA2-9D49-616BABA72102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D5D81FE-2FC4-4DD4-A7C4-A58DD1413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F9EA2-D1D3-4523-A37F-473ED550292D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FA576-8418-422E-8D4F-468C0A1F7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7B981-85B4-4EF9-BF26-6C4A3451B4AD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B0ED-F018-4F32-B25D-8C0071B3F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82D2-DD08-472F-B573-C6E0394FA02E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0D1A-87E0-41BB-A27E-C7EFE596A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6D691B-1A67-47BE-8FBA-5C3F9046ED72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F9306A2-59E9-4DB8-B2B4-072366684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2475-B24F-4381-B0DD-E79C1F35C42D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3CC1D-939C-4728-B834-ABE23963C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E2F94C-2878-44DE-BB9B-2FF10C5EC32A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52EDC4-4C60-46FC-8288-6F700BEE1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18329D-E4A6-4D37-A6C8-490A8A5C99A0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BA38C57-C8F8-4D0C-861C-887FCFF07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7A8A87E-958B-4FE8-8AEE-44FDFAA4F3DB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F4FDF50-573F-4543-AC17-BA13FB330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47" r:id="rId4"/>
    <p:sldLayoutId id="2147483946" r:id="rId5"/>
    <p:sldLayoutId id="2147483951" r:id="rId6"/>
    <p:sldLayoutId id="2147483945" r:id="rId7"/>
    <p:sldLayoutId id="2147483952" r:id="rId8"/>
    <p:sldLayoutId id="2147483953" r:id="rId9"/>
    <p:sldLayoutId id="2147483944" r:id="rId10"/>
    <p:sldLayoutId id="21474839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" y="214313"/>
            <a:ext cx="8643938" cy="6286500"/>
          </a:xfrm>
        </p:spPr>
        <p:txBody>
          <a:bodyPr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Государственное казённое учреждение социального обслуживания Республики Мордовия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«Республиканский социальный приют для детей и подростков «Надежда»</a:t>
            </a: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57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7700" dirty="0" smtClean="0"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на первую квалификационную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                              категорию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                        воспитателя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5800" dirty="0" err="1" smtClean="0">
                <a:latin typeface="Times New Roman" pitchFamily="18" charset="0"/>
                <a:cs typeface="Times New Roman" pitchFamily="18" charset="0"/>
              </a:rPr>
              <a:t>Шеяновой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      Ольги Александровны</a:t>
            </a:r>
            <a:endParaRPr lang="ru-RU" sz="5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Пользователь\Downloads\IMG_20220224_1209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3714750"/>
            <a:ext cx="237331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385286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4287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 УЧАСТИЕ ДЕТЕЙ В: ОТКРЫТЫХ КОНКУРСАХ, ВЫСТАВКАХ, ТУРНИРАХ, СОРЕВНОВАНИЯХ</a:t>
            </a:r>
            <a:br>
              <a:rPr lang="ru-RU" sz="3200" cap="none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23555" name="Picture 2" descr="C:\Users\User\Desktop\о с Шеб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357313"/>
            <a:ext cx="364331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357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УЧАСТИЕ ДЕТЕЙ В: ОТКРЫТЫХ КОНКУРСАХ, ВЫСТАВКАХ, ТУРНИРАХ, СОРЕВНОВАНИЯХ</a:t>
            </a:r>
            <a:br>
              <a:rPr lang="ru-RU" sz="3200" cap="none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24578" name="Picture 2" descr="E:\оля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214563"/>
            <a:ext cx="47148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C:\Users\User\Desktop\о с Мус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357313"/>
            <a:ext cx="3500437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357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УЧАСТИЕ ДЕТЕЙ В: ОТКРЫТЫХ КОНКУРСАХ, ВЫСТАВКАХ, ТУРНИРАХ, СОРЕВНОВАНИЯХ</a:t>
            </a:r>
            <a:br>
              <a:rPr lang="ru-RU" sz="3200" cap="none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smtClean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</a:p>
        </p:txBody>
      </p:sp>
      <p:pic>
        <p:nvPicPr>
          <p:cNvPr id="25602" name="Picture 2" descr="C:\Users\Пользователь\Downloads\Screenshot_20220224-104608_Ya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1357313"/>
            <a:ext cx="3786188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357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УЧАСТИЕ ДЕТЕЙ В: ОТКРЫТЫХ КОНКУРСАХ, ВЫСТАВКАХ, ТУРНИРАХ, СОРЕВНОВАНИЯХ</a:t>
            </a:r>
            <a:br>
              <a:rPr lang="ru-RU" sz="3200" cap="none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</a:p>
        </p:txBody>
      </p:sp>
      <p:pic>
        <p:nvPicPr>
          <p:cNvPr id="26626" name="Picture 2" descr="C:\Users\Пользователь\Downloads\a5f31dd6d763d852da6906b56f1334ef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86063" y="1428750"/>
            <a:ext cx="36195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858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НАЛИЧИЕ ПУБЛИКАЦИЙ </a:t>
            </a: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28688"/>
            <a:ext cx="37465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C:\Users\Пользователь\Downloads\оля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928688"/>
            <a:ext cx="39497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858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НАЛИЧИЕ ПУБЛИКАЦИЙ </a:t>
            </a: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692525"/>
            <a:ext cx="53578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785813"/>
            <a:ext cx="492918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858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НАЛИЧИЕ ПУБЛИКАЦИЙ 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857250"/>
            <a:ext cx="4017962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2800" cap="none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 МЕТОДИЧЕСКИХ РЕКОМЕНДАЦИЙ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1500188"/>
            <a:ext cx="298767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Пользователь\Downloads\оля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071563"/>
            <a:ext cx="28575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2071688"/>
            <a:ext cx="28892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715375" cy="17145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2800" cap="none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</a:p>
        </p:txBody>
      </p:sp>
      <p:pic>
        <p:nvPicPr>
          <p:cNvPr id="33794" name="Picture 3" descr="C:\Users\Пользователь\Downloads\педсовет2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1643063"/>
            <a:ext cx="3313112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714500"/>
            <a:ext cx="34988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00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 (ОЧНО)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071563"/>
            <a:ext cx="400843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sz="quarter" idx="1"/>
          </p:nvPr>
        </p:nvSpPr>
        <p:spPr>
          <a:xfrm>
            <a:off x="214313" y="0"/>
            <a:ext cx="8715375" cy="66436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en-US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.19</a:t>
            </a:r>
            <a:r>
              <a:rPr lang="en-US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г.</a:t>
            </a:r>
          </a:p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>
              <a:buFont typeface="Wingdings" pitchFamily="2" charset="2"/>
              <a:buNone/>
            </a:pP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Мордовский государственный институт им. </a:t>
            </a:r>
          </a:p>
          <a:p>
            <a:pPr>
              <a:buFont typeface="Wingdings" pitchFamily="2" charset="2"/>
              <a:buNone/>
            </a:pP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М.Е. Евсевьева, № 2835, дата выдачи 24 </a:t>
            </a:r>
          </a:p>
          <a:p>
            <a:pPr>
              <a:buFont typeface="Wingdings" pitchFamily="2" charset="2"/>
              <a:buNone/>
            </a:pP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июля 2017 г., «Бакалавр» 44.03.01 Педагогическое </a:t>
            </a:r>
          </a:p>
          <a:p>
            <a:pPr>
              <a:buFont typeface="Wingdings" pitchFamily="2" charset="2"/>
              <a:buNone/>
            </a:pP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</a:p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в данном</a:t>
            </a:r>
          </a:p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учреждении: 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</a:p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(по </a:t>
            </a:r>
          </a:p>
          <a:p>
            <a:pPr>
              <a:buFont typeface="Wingdings" pitchFamily="2" charset="2"/>
              <a:buNone/>
            </a:pPr>
            <a:r>
              <a:rPr lang="ru-RU" sz="31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специальности): 2 года</a:t>
            </a:r>
          </a:p>
          <a:p>
            <a:pPr>
              <a:buFont typeface="Wingdings" pitchFamily="2" charset="2"/>
              <a:buNone/>
            </a:pPr>
            <a:r>
              <a:rPr lang="ru-RU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Сайт учреждения:</a:t>
            </a:r>
            <a:r>
              <a:rPr lang="en-US" sz="31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http://rsp_nadezhda.soc13.ru </a:t>
            </a:r>
            <a:endParaRPr lang="ru-RU" sz="31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5725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2400" cap="none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 В ЖЮРИ КОНКУРСОВ</a:t>
            </a:r>
          </a:p>
        </p:txBody>
      </p:sp>
      <p:pic>
        <p:nvPicPr>
          <p:cNvPr id="35842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1214438"/>
            <a:ext cx="3571875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285875"/>
            <a:ext cx="364172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Пользователь\Downloads\Дипл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428875"/>
            <a:ext cx="30686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1571625"/>
            <a:ext cx="3071812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857250"/>
            <a:ext cx="32861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</a:p>
        </p:txBody>
      </p:sp>
      <p:pic>
        <p:nvPicPr>
          <p:cNvPr id="37890" name="Picture 2" descr="C:\Users\User\Downloads\практ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500306"/>
            <a:ext cx="2933531" cy="414497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7891" name="Picture 2" descr="C:\Users\Пользователь\Downloads\о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3071804" cy="42704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026" name="Picture 2" descr="E:\Аттестация высшая 2022 мин обр\Чистовик\Оля Жанна\о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3" y="1214422"/>
            <a:ext cx="2857488" cy="3929886"/>
          </a:xfrm>
          <a:prstGeom prst="rect">
            <a:avLst/>
          </a:prstGeom>
          <a:noFill/>
          <a:ln w="317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User\Desktop\поч гр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714375"/>
            <a:ext cx="3935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00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r>
              <a:rPr lang="ru-RU" sz="3200" cap="none" smtClean="0"/>
              <a:t/>
            </a:r>
            <a:br>
              <a:rPr lang="ru-RU" sz="3200" cap="none" smtClean="0"/>
            </a:br>
            <a:endParaRPr lang="ru-RU" sz="32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42938"/>
            <a:ext cx="3910012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000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r>
              <a:rPr lang="ru-RU" sz="3200" cap="none" smtClean="0"/>
              <a:t/>
            </a:r>
            <a:br>
              <a:rPr lang="ru-RU" sz="3200" cap="none" smtClean="0"/>
            </a:br>
            <a:endParaRPr lang="ru-RU" sz="32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85813"/>
            <a:ext cx="471487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357563"/>
            <a:ext cx="47069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9286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r>
              <a:rPr lang="ru-RU" sz="3200" cap="none" smtClean="0"/>
              <a:t/>
            </a:r>
            <a:br>
              <a:rPr lang="ru-RU" sz="3200" cap="none" smtClean="0"/>
            </a:br>
            <a:endParaRPr lang="ru-RU" sz="32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57250"/>
            <a:ext cx="3995738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 descr="C:\Users\User\Desktop\Аттестация\Новая папка\IMG-20220223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857250"/>
            <a:ext cx="3679825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СОЗДАНИЕ КОМФОРТНОГО ПСИХОЛОГИЧЕСКОГО КЛИМАТА В ГРУППАХ</a:t>
            </a: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43000"/>
            <a:ext cx="3714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C:\Users\Пользователь\Downloads\оля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143000"/>
            <a:ext cx="3571875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</p:txBody>
      </p:sp>
      <p:pic>
        <p:nvPicPr>
          <p:cNvPr id="17410" name="Picture 2" descr="C:\Users\User\Desktop\о с род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857250"/>
            <a:ext cx="3714750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857250"/>
            <a:ext cx="37846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785813"/>
            <a:ext cx="3786187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Users\Пользователь\Downloads\оля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785813"/>
            <a:ext cx="36433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714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600" cap="none" smtClean="0"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857250"/>
            <a:ext cx="3998913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857250"/>
            <a:ext cx="3927475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 АКТИВНОЕ ПРИМЕНЕНИЕ ЗДОРОВЬЕСБЕРЕГАЮЩИХ ТЕХНОЛОГИЙ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1285875"/>
            <a:ext cx="360997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Users\Пользователь\Downloads\оля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285875"/>
            <a:ext cx="3668712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21506" name="Picture 2" descr="C:\Users\User\Desktop\щ ком м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1143000"/>
            <a:ext cx="378618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143000"/>
            <a:ext cx="3841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643938" cy="10715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cap="none" smtClean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22530" name="Picture 2" descr="C:\Users\Пользователь\Downloads\¦ЯTА¦¬¦¦¦-¦¬ ¦Ь¦Ш¦ЭTБ¦-TЖ.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071563"/>
            <a:ext cx="378618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63"/>
            <a:ext cx="376713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318</TotalTime>
  <Words>245</Words>
  <PresentationFormat>Экран (4:3)</PresentationFormat>
  <Paragraphs>48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Слайд 1</vt:lpstr>
      <vt:lpstr>Слайд 2</vt:lpstr>
      <vt:lpstr>СОЗДАНИЕ КОМФОРТНОГО ПСИХОЛОГИЧЕСКОГО КЛИМАТА В ГРУППАХ</vt:lpstr>
      <vt:lpstr>ВЗАИМОДЕЙСТВИЕ С РОДИТЕЛЯМИ</vt:lpstr>
      <vt:lpstr>ВЗАИМОДЕЙСТВИЕ С ПЕДАГОГАМИ</vt:lpstr>
      <vt:lpstr>ВЗАИМОДЕЙСТВИЕ С ПЕДАГОГАМИ</vt:lpstr>
      <vt:lpstr> АКТИВНОЕ ПРИМЕНЕНИЕ ЗДОРОВЬЕСБЕРЕГАЮЩИХ ТЕХНОЛОГИЙ</vt:lpstr>
      <vt:lpstr>РЕЗУЛЬТАТЫ УЧАСТИЯ В ИННОВАЦИОННОЙ (ЭКСПЕРИМЕНТАЛЬНОЙ) ДЕЯТЕЛЬНОСТИ</vt:lpstr>
      <vt:lpstr>РЕЗУЛЬТАТЫ УЧАСТИЯ В ИННОВАЦИОННОЙ (ЭКСПЕРИМЕНТАЛЬНОЙ) ДЕЯТЕЛЬНОСТИ</vt:lpstr>
      <vt:lpstr> УЧАСТИЕ ДЕТЕЙ В: ОТКРЫТЫХ КОНКУРСАХ, ВЫСТАВКАХ, ТУРНИРАХ, СОРЕВНОВАНИЯХ  РЕСПУБЛИКАНСКИЙ УРОВЕНЬ</vt:lpstr>
      <vt:lpstr>УЧАСТИЕ ДЕТЕЙ В: ОТКРЫТЫХ КОНКУРСАХ, ВЫСТАВКАХ, ТУРНИРАХ, СОРЕВНОВАНИЯХ РЕСПУБЛИКАНСКИЙ УРОВЕНЬ</vt:lpstr>
      <vt:lpstr>УЧАСТИЕ ДЕТЕЙ В: ОТКРЫТЫХ КОНКУРСАХ, ВЫСТАВКАХ, ТУРНИРАХ, СОРЕВНОВАНИЯХ РОССИЙСКИЙ УРОВЕНЬ</vt:lpstr>
      <vt:lpstr>УЧАСТИЕ ДЕТЕЙ В: ОТКРЫТЫХ КОНКУРСАХ, ВЫСТАВКАХ, ТУРНИРАХ, СОРЕВНОВАНИЯХ МЕЖДУНАРОДНЫЙ УРОВЕНЬ</vt:lpstr>
      <vt:lpstr>НАЛИЧИЕ ПУБЛИКАЦИЙ </vt:lpstr>
      <vt:lpstr>НАЛИЧИЕ ПУБЛИКАЦИЙ </vt:lpstr>
      <vt:lpstr>НАЛИЧИЕ ПУБЛИКАЦИЙ </vt:lpstr>
      <vt:lpstr>НАЛИЧИЕ АВТОРСКИХ ПРОГРАММ, МЕТОДИЧЕСКИХ ПОСОБИЙ,  МЕТОДИЧЕСКИХ РЕКОМЕНДАЦИЙ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ПРОВЕДЕНИЕ ОТКРЫТЫХ ЗАНЯТИЙ, МАСТЕР-КЛАССОВ, МЕРОПРИЯТИЙ (ОЧНО) </vt:lpstr>
      <vt:lpstr>ОБЩЕСТВЕННО-ПЕДАГОГИЧЕСКАЯ АКТИВНОСТЬ ПЕДАГОГА: УЧАСТИЕ В РАБОТЕ ПЕДАГОГИЧЕСКИХ СООБЩЕСТВ, КОМИССИЯХ,  В ЖЮРИ КОНКУРСОВ</vt:lpstr>
      <vt:lpstr>УЧАСТИЕ ПЕДАГОГА В ПРОФЕССИОНАЛЬНЫХ КОНКУРСАХ</vt:lpstr>
      <vt:lpstr>НАСТАВНИЧЕСТВО</vt:lpstr>
      <vt:lpstr>НАГРАДЫ И ПООЩРЕНИЯ  </vt:lpstr>
      <vt:lpstr>НАГРАДЫ И ПООЩРЕНИЯ  </vt:lpstr>
      <vt:lpstr>НАГРАДЫ И ПООЩРЕНИЯ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</cp:revision>
  <dcterms:created xsi:type="dcterms:W3CDTF">2022-02-20T15:29:28Z</dcterms:created>
  <dcterms:modified xsi:type="dcterms:W3CDTF">2022-03-07T19:06:10Z</dcterms:modified>
</cp:coreProperties>
</file>